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61" r:id="rId5"/>
    <p:sldId id="274" r:id="rId6"/>
    <p:sldId id="260" r:id="rId7"/>
    <p:sldId id="259" r:id="rId8"/>
    <p:sldId id="275" r:id="rId9"/>
    <p:sldId id="276" r:id="rId10"/>
    <p:sldId id="278" r:id="rId11"/>
    <p:sldId id="279" r:id="rId12"/>
    <p:sldId id="280" r:id="rId13"/>
    <p:sldId id="263" r:id="rId14"/>
    <p:sldId id="277" r:id="rId15"/>
    <p:sldId id="265" r:id="rId16"/>
    <p:sldId id="266" r:id="rId17"/>
    <p:sldId id="267" r:id="rId18"/>
    <p:sldId id="268" r:id="rId19"/>
    <p:sldId id="269" r:id="rId20"/>
    <p:sldId id="272" r:id="rId21"/>
    <p:sldId id="273" r:id="rId2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35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23" autoAdjust="0"/>
    <p:restoredTop sz="89427" autoAdjust="0"/>
  </p:normalViewPr>
  <p:slideViewPr>
    <p:cSldViewPr>
      <p:cViewPr varScale="1">
        <p:scale>
          <a:sx n="65" d="100"/>
          <a:sy n="65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9E71C-C142-414B-AEC7-EA4035FDB41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5D205B-02A8-4949-AABD-23B5176E694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E36D9-397E-46BF-84FD-CBF237EAAF9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B4612-4C87-48C3-B9F1-2D31BF0DB2A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5C9AC-C1A7-4BBC-BDC4-CD97788FE15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4DD2C-9335-4BFA-9705-EBD7760DA77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AA2D7-0AEC-4084-8DEB-F941A36DA11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D846A-E145-48F5-94D0-7760F48615A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3FF6E-D5FA-4799-850A-E46DFCB4F59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A94BF-68E1-4951-9E2B-1681FF2B7A1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50BAA-67A7-4BEA-BDDB-EE7B539C9C7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pPr>
              <a:defRPr/>
            </a:pPr>
            <a:fld id="{F3033104-2CD2-4277-BD19-509C87DDB29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quare721 BT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quare721 BT" pitchFamily="34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quare721 BT" pitchFamily="34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quare721 BT" pitchFamily="34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Square721 BT" pitchFamily="34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itchFamily="34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2786058"/>
            <a:ext cx="7386662" cy="1643074"/>
          </a:xfrm>
        </p:spPr>
        <p:txBody>
          <a:bodyPr/>
          <a:lstStyle/>
          <a:p>
            <a:pPr eaLnBrk="1" hangingPunct="1"/>
            <a:r>
              <a:rPr lang="tr-TR" sz="3600" dirty="0" smtClean="0">
                <a:latin typeface="Cambria" pitchFamily="18" charset="0"/>
              </a:rPr>
              <a:t/>
            </a:r>
            <a:br>
              <a:rPr lang="tr-TR" sz="3600" dirty="0" smtClean="0">
                <a:latin typeface="Cambria" pitchFamily="18" charset="0"/>
              </a:rPr>
            </a:br>
            <a:r>
              <a:rPr lang="tr-TR" sz="3600" dirty="0" smtClean="0">
                <a:latin typeface="Cambria" pitchFamily="18" charset="0"/>
              </a:rPr>
              <a:t>Sabancı </a:t>
            </a:r>
            <a:r>
              <a:rPr lang="tr-TR" sz="3600" dirty="0" smtClean="0">
                <a:latin typeface="Cambria" pitchFamily="18" charset="0"/>
              </a:rPr>
              <a:t>Üniversitesi Yelken ve Denizcilik Kulübü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4929198"/>
            <a:ext cx="6400800" cy="1752600"/>
          </a:xfrm>
        </p:spPr>
        <p:txBody>
          <a:bodyPr/>
          <a:lstStyle/>
          <a:p>
            <a:pPr eaLnBrk="1" hangingPunct="1"/>
            <a:r>
              <a:rPr lang="tr-TR" sz="2400" dirty="0" smtClean="0">
                <a:latin typeface="Cambria" pitchFamily="18" charset="0"/>
              </a:rPr>
              <a:t>Sponsorluk Dosyası</a:t>
            </a:r>
          </a:p>
          <a:p>
            <a:pPr eaLnBrk="1" hangingPunct="1"/>
            <a:r>
              <a:rPr lang="tr-TR" sz="2400" dirty="0" smtClean="0">
                <a:latin typeface="Cambria" pitchFamily="18" charset="0"/>
              </a:rPr>
              <a:t>2014</a:t>
            </a:r>
          </a:p>
          <a:p>
            <a:pPr eaLnBrk="1" hangingPunct="1"/>
            <a:endParaRPr lang="tr-TR" dirty="0" smtClean="0"/>
          </a:p>
        </p:txBody>
      </p:sp>
      <p:pic>
        <p:nvPicPr>
          <p:cNvPr id="1026" name="Picture 2" descr="C:\Users\SUUSER\Desktop\Su-Sail\logo_buyu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3462" y="428604"/>
            <a:ext cx="4457077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İçerik</a:t>
            </a:r>
            <a:endParaRPr lang="tr-TR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714488"/>
            <a:ext cx="7772400" cy="437675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2600" dirty="0" smtClean="0">
                <a:latin typeface="Cambria" pitchFamily="18" charset="0"/>
              </a:rPr>
              <a:t>Kulüp</a:t>
            </a:r>
          </a:p>
          <a:p>
            <a:pPr>
              <a:lnSpc>
                <a:spcPct val="150000"/>
              </a:lnSpc>
            </a:pPr>
            <a:r>
              <a:rPr lang="tr-TR" sz="2600" dirty="0" smtClean="0">
                <a:latin typeface="Cambria" pitchFamily="18" charset="0"/>
              </a:rPr>
              <a:t>İletişim</a:t>
            </a:r>
          </a:p>
          <a:p>
            <a:pPr>
              <a:lnSpc>
                <a:spcPct val="150000"/>
              </a:lnSpc>
            </a:pPr>
            <a:r>
              <a:rPr lang="tr-TR" sz="2600" dirty="0" smtClean="0">
                <a:latin typeface="Cambria" pitchFamily="18" charset="0"/>
              </a:rPr>
              <a:t>Sponsorluk</a:t>
            </a:r>
          </a:p>
          <a:p>
            <a:pPr lvl="1">
              <a:lnSpc>
                <a:spcPct val="150000"/>
              </a:lnSpc>
            </a:pPr>
            <a:r>
              <a:rPr lang="tr-TR" sz="1800" dirty="0" smtClean="0">
                <a:solidFill>
                  <a:schemeClr val="bg2">
                    <a:lumMod val="75000"/>
                  </a:schemeClr>
                </a:solidFill>
                <a:latin typeface="Cambria" pitchFamily="18" charset="0"/>
              </a:rPr>
              <a:t>Sunduklarımız</a:t>
            </a:r>
          </a:p>
          <a:p>
            <a:pPr lvl="1">
              <a:lnSpc>
                <a:spcPct val="150000"/>
              </a:lnSpc>
            </a:pPr>
            <a:r>
              <a:rPr lang="tr-TR" sz="1800" dirty="0" smtClean="0">
                <a:solidFill>
                  <a:schemeClr val="bg2">
                    <a:lumMod val="75000"/>
                  </a:schemeClr>
                </a:solidFill>
                <a:latin typeface="Cambria" pitchFamily="18" charset="0"/>
              </a:rPr>
              <a:t>Finansal</a:t>
            </a:r>
          </a:p>
          <a:p>
            <a:pPr lvl="1">
              <a:lnSpc>
                <a:spcPct val="150000"/>
              </a:lnSpc>
            </a:pPr>
            <a:r>
              <a:rPr lang="tr-TR" sz="1800" dirty="0" smtClean="0">
                <a:solidFill>
                  <a:schemeClr val="bg2">
                    <a:lumMod val="75000"/>
                  </a:schemeClr>
                </a:solidFill>
                <a:latin typeface="Cambria" pitchFamily="18" charset="0"/>
              </a:rPr>
              <a:t>Programlar</a:t>
            </a:r>
          </a:p>
          <a:p>
            <a:pPr>
              <a:lnSpc>
                <a:spcPct val="150000"/>
              </a:lnSpc>
            </a:pPr>
            <a:r>
              <a:rPr lang="tr-TR" sz="2600" dirty="0" smtClean="0">
                <a:latin typeface="Cambria" pitchFamily="18" charset="0"/>
              </a:rPr>
              <a:t>Özet</a:t>
            </a: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endParaRPr lang="tr-TR" sz="1800" dirty="0">
              <a:latin typeface="Cambria" pitchFamily="18" charset="0"/>
            </a:endParaRPr>
          </a:p>
        </p:txBody>
      </p:sp>
      <p:pic>
        <p:nvPicPr>
          <p:cNvPr id="5" name="Picture 4" descr="C:\Users\SUUSER\Desktop\Su-Sail\sabanci_university__s_sail_by_icansleep-d5jnrm1-2.jpg"/>
          <p:cNvPicPr>
            <a:picLocks noChangeAspect="1" noChangeArrowheads="1"/>
          </p:cNvPicPr>
          <p:nvPr/>
        </p:nvPicPr>
        <p:blipFill>
          <a:blip r:embed="rId2" cstate="print"/>
          <a:srcRect t="17102" b="22263"/>
          <a:stretch>
            <a:fillRect/>
          </a:stretch>
        </p:blipFill>
        <p:spPr bwMode="auto">
          <a:xfrm>
            <a:off x="3357554" y="1357298"/>
            <a:ext cx="5316220" cy="2786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Kulübümüz</a:t>
            </a:r>
            <a:endParaRPr lang="tr-TR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643050"/>
            <a:ext cx="8429684" cy="4572032"/>
          </a:xfrm>
        </p:spPr>
        <p:txBody>
          <a:bodyPr/>
          <a:lstStyle/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2001 yılında kurulduk.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Denizi ve yelken yapmayı </a:t>
            </a: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seven üyeler yetiştiriyoruz.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2013-2014 dönemi itibariyle toplam </a:t>
            </a:r>
            <a:r>
              <a:rPr lang="tr-TR" sz="1800" b="1" dirty="0" smtClean="0">
                <a:latin typeface="Cambria" pitchFamily="18" charset="0"/>
              </a:rPr>
              <a:t>1000 üye</a:t>
            </a:r>
            <a:r>
              <a:rPr lang="tr-TR" sz="1800" dirty="0" smtClean="0">
                <a:latin typeface="Cambria" pitchFamily="18" charset="0"/>
              </a:rPr>
              <a:t>yiz.</a:t>
            </a:r>
          </a:p>
          <a:p>
            <a:pPr>
              <a:buNone/>
            </a:pPr>
            <a:endParaRPr lang="tr-TR" sz="1800" b="1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Yılda ortalama </a:t>
            </a:r>
            <a:r>
              <a:rPr lang="tr-TR" sz="1800" b="1" dirty="0" smtClean="0">
                <a:latin typeface="Cambria" pitchFamily="18" charset="0"/>
              </a:rPr>
              <a:t>300 kişi</a:t>
            </a:r>
            <a:r>
              <a:rPr lang="tr-TR" sz="1800" dirty="0" smtClean="0">
                <a:latin typeface="Cambria" pitchFamily="18" charset="0"/>
              </a:rPr>
              <a:t>ye yelken eğitimi veriyoruz.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Yıl içinde Güney Ege, Hırvatistan ve  Yunanistan’da </a:t>
            </a:r>
            <a:r>
              <a:rPr lang="tr-TR" sz="1800" b="1" dirty="0" smtClean="0">
                <a:latin typeface="Cambria" pitchFamily="18" charset="0"/>
              </a:rPr>
              <a:t>eğitim gezileri</a:t>
            </a:r>
            <a:r>
              <a:rPr lang="tr-TR" sz="1800" dirty="0" smtClean="0">
                <a:latin typeface="Cambria" pitchFamily="18" charset="0"/>
              </a:rPr>
              <a:t> düzenliyoruz.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IRC ligi şirket ekiplerine genç yelkenciler hazırlıyoruz. 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</p:txBody>
      </p:sp>
      <p:pic>
        <p:nvPicPr>
          <p:cNvPr id="8" name="officeArt object"/>
          <p:cNvPicPr>
            <a:picLocks noChangeAspect="1"/>
          </p:cNvPicPr>
          <p:nvPr/>
        </p:nvPicPr>
        <p:blipFill rotWithShape="1">
          <a:blip r:embed="rId2">
            <a:extLst/>
          </a:blip>
          <a:srcRect/>
          <a:stretch>
            <a:fillRect/>
          </a:stretch>
        </p:blipFill>
        <p:spPr>
          <a:xfrm>
            <a:off x="4714876" y="357166"/>
            <a:ext cx="4000500" cy="2754630"/>
          </a:xfrm>
          <a:prstGeom prst="rect">
            <a:avLst/>
          </a:prstGeom>
          <a:noFill/>
          <a:ln>
            <a:noFill/>
          </a:ln>
          <a:effectLst>
            <a:outerShdw blurRad="190500" dist="12700" dir="5400000" rotWithShape="0">
              <a:srgbClr val="000000">
                <a:alpha val="7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Kulübümüz</a:t>
            </a:r>
            <a:endParaRPr lang="tr-TR" dirty="0">
              <a:solidFill>
                <a:schemeClr val="accent4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600" dirty="0" smtClean="0">
                <a:latin typeface="Cambria" pitchFamily="18" charset="0"/>
              </a:rPr>
              <a:t>Teknelerimiz: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Gorbon 7 “Su-Sail”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Beneteau Platu 25 “Poseidon 1”</a:t>
            </a: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>
              <a:buNone/>
            </a:pPr>
            <a:endParaRPr lang="tr-TR" sz="2600" dirty="0" smtClean="0">
              <a:latin typeface="Cambria" pitchFamily="18" charset="0"/>
            </a:endParaRPr>
          </a:p>
          <a:p>
            <a:pPr>
              <a:buNone/>
            </a:pPr>
            <a:endParaRPr lang="tr-TR" sz="2600" dirty="0">
              <a:latin typeface="Cambria" pitchFamily="18" charset="0"/>
            </a:endParaRPr>
          </a:p>
        </p:txBody>
      </p:sp>
      <p:pic>
        <p:nvPicPr>
          <p:cNvPr id="17411" name="Picture 3" descr="C:\Users\SUUSER\Desktop\Su-Sail\943335_438216066270383_115290730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357562"/>
            <a:ext cx="3000396" cy="30003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7" name="Group 2"/>
          <p:cNvGrpSpPr>
            <a:grpSpLocks/>
          </p:cNvGrpSpPr>
          <p:nvPr/>
        </p:nvGrpSpPr>
        <p:grpSpPr bwMode="auto">
          <a:xfrm rot="216000">
            <a:off x="5293359" y="388821"/>
            <a:ext cx="3365500" cy="2603500"/>
            <a:chOff x="-63500" y="-38100"/>
            <a:chExt cx="3365500" cy="2603500"/>
          </a:xfrm>
        </p:grpSpPr>
        <p:pic>
          <p:nvPicPr>
            <p:cNvPr id="8" name="Picture 3" descr="1001756_466861433405846_1620830334_n"/>
            <p:cNvPicPr>
              <a:picLocks noChangeAspect="1" noChangeArrowheads="1"/>
            </p:cNvPicPr>
            <p:nvPr/>
          </p:nvPicPr>
          <p:blipFill>
            <a:blip r:embed="rId3"/>
            <a:srcRect l="5600" t="500" r="5600"/>
            <a:stretch>
              <a:fillRect/>
            </a:stretch>
          </p:blipFill>
          <p:spPr bwMode="auto">
            <a:xfrm>
              <a:off x="0" y="0"/>
              <a:ext cx="3238500" cy="2412897"/>
            </a:xfrm>
            <a:prstGeom prst="rect">
              <a:avLst/>
            </a:prstGeom>
            <a:noFill/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63500" y="-38100"/>
              <a:ext cx="3365500" cy="2603500"/>
            </a:xfrm>
            <a:prstGeom prst="rect">
              <a:avLst/>
            </a:prstGeom>
            <a:noFill/>
          </p:spPr>
        </p:pic>
      </p:grpSp>
      <p:pic>
        <p:nvPicPr>
          <p:cNvPr id="3075" name="Picture 3" descr="C:\Users\SUUSER\Desktop\Su-Sail\11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714752"/>
            <a:ext cx="4000528" cy="2655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571612"/>
            <a:ext cx="7772400" cy="4329114"/>
          </a:xfrm>
        </p:spPr>
        <p:txBody>
          <a:bodyPr/>
          <a:lstStyle/>
          <a:p>
            <a:pPr lvl="1"/>
            <a:r>
              <a:rPr lang="tr-TR" sz="2200" dirty="0" smtClean="0">
                <a:latin typeface="Cambria" pitchFamily="18" charset="0"/>
              </a:rPr>
              <a:t>Su-Sail Üniversiteler Arası Yarış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Su-Sail Cup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Su-Sail – Alize Match Race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Su-Sail Adalar Gezisi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Eğitim </a:t>
            </a:r>
            <a:r>
              <a:rPr lang="tr-TR" sz="2200" dirty="0" smtClean="0">
                <a:latin typeface="Cambria" pitchFamily="18" charset="0"/>
              </a:rPr>
              <a:t>Gezileri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Yelken Söyleşileri</a:t>
            </a:r>
            <a:endParaRPr lang="tr-TR" sz="2200" dirty="0" smtClean="0">
              <a:latin typeface="Cambria" pitchFamily="18" charset="0"/>
            </a:endParaRP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endParaRPr lang="tr-T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Kulübümüz</a:t>
            </a:r>
            <a:br>
              <a:rPr lang="tr-TR" dirty="0" smtClean="0">
                <a:latin typeface="Cambria" pitchFamily="18" charset="0"/>
              </a:rPr>
            </a:br>
            <a: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  <a:t>Etkinlikler</a:t>
            </a:r>
            <a:endParaRPr lang="tr-TR" sz="3200" dirty="0">
              <a:solidFill>
                <a:schemeClr val="accent4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2050" name="Picture 2" descr="D:\Downloads\Downloads\735606_484246608333995_331800793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6236" y="3857245"/>
            <a:ext cx="3889247" cy="258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SUUSER\Desktop\Su-Sail\13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518" y="3857628"/>
            <a:ext cx="4312724" cy="2587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İletişim</a:t>
            </a:r>
            <a:endParaRPr lang="tr-TR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981200"/>
            <a:ext cx="7772400" cy="4114800"/>
          </a:xfrm>
        </p:spPr>
        <p:txBody>
          <a:bodyPr/>
          <a:lstStyle/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	Kulübün; yüksek kurumsal rekabetli </a:t>
            </a:r>
            <a:r>
              <a:rPr lang="tr-TR" sz="1800" b="1" dirty="0" smtClean="0">
                <a:latin typeface="Cambria" pitchFamily="18" charset="0"/>
              </a:rPr>
              <a:t>SMS liglerinde</a:t>
            </a:r>
            <a:r>
              <a:rPr lang="tr-TR" sz="1800" dirty="0" smtClean="0">
                <a:latin typeface="Cambria" pitchFamily="18" charset="0"/>
              </a:rPr>
              <a:t>,</a:t>
            </a:r>
          </a:p>
          <a:p>
            <a:pPr>
              <a:buNone/>
            </a:pPr>
            <a:r>
              <a:rPr lang="tr-TR" sz="1800" b="1" dirty="0" smtClean="0">
                <a:latin typeface="Cambria" pitchFamily="18" charset="0"/>
              </a:rPr>
              <a:t>üniversitelerarası ve kulüp içi etkinliklerle </a:t>
            </a:r>
            <a:r>
              <a:rPr lang="tr-TR" sz="1800" dirty="0" smtClean="0">
                <a:latin typeface="Cambria" pitchFamily="18" charset="0"/>
              </a:rPr>
              <a:t>sağladıklarımız;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 lvl="1">
              <a:lnSpc>
                <a:spcPct val="90000"/>
              </a:lnSpc>
            </a:pPr>
            <a:r>
              <a:rPr lang="tr-TR" sz="2000" dirty="0" smtClean="0">
                <a:latin typeface="Cambria" pitchFamily="18" charset="0"/>
              </a:rPr>
              <a:t>Yelken brandingi ile marka bilinirliğine katkı,</a:t>
            </a:r>
          </a:p>
          <a:p>
            <a:pPr lvl="1">
              <a:lnSpc>
                <a:spcPct val="90000"/>
              </a:lnSpc>
              <a:buNone/>
            </a:pPr>
            <a:endParaRPr lang="tr-TR" sz="2000" dirty="0" smtClean="0">
              <a:latin typeface="Cambria" pitchFamily="18" charset="0"/>
            </a:endParaRPr>
          </a:p>
          <a:p>
            <a:pPr lvl="1">
              <a:lnSpc>
                <a:spcPct val="90000"/>
              </a:lnSpc>
            </a:pPr>
            <a:r>
              <a:rPr lang="tr-TR" sz="2000" dirty="0" smtClean="0">
                <a:latin typeface="Cambria" pitchFamily="18" charset="0"/>
              </a:rPr>
              <a:t>A, A+ kitle ile direkt iletişim,</a:t>
            </a:r>
          </a:p>
          <a:p>
            <a:pPr lvl="1">
              <a:lnSpc>
                <a:spcPct val="90000"/>
              </a:lnSpc>
              <a:buNone/>
            </a:pPr>
            <a:endParaRPr lang="tr-TR" sz="2000" dirty="0" smtClean="0">
              <a:latin typeface="Cambria" pitchFamily="18" charset="0"/>
            </a:endParaRPr>
          </a:p>
          <a:p>
            <a:pPr lvl="1">
              <a:lnSpc>
                <a:spcPct val="90000"/>
              </a:lnSpc>
            </a:pPr>
            <a:r>
              <a:rPr lang="tr-TR" sz="2000" dirty="0" smtClean="0">
                <a:latin typeface="Cambria" pitchFamily="18" charset="0"/>
              </a:rPr>
              <a:t>Medyada yeni bir alana giriş.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</p:txBody>
      </p:sp>
      <p:pic>
        <p:nvPicPr>
          <p:cNvPr id="2050" name="Picture 2" descr="http://www.bosphoruscup.org/wp-content/gallery/2013-yarislari-1-gun/martinezstudio130531nm__v6a0567.jpg"/>
          <p:cNvPicPr>
            <a:picLocks noChangeAspect="1" noChangeArrowheads="1"/>
          </p:cNvPicPr>
          <p:nvPr/>
        </p:nvPicPr>
        <p:blipFill>
          <a:blip r:embed="rId2" cstate="print"/>
          <a:srcRect l="1425" t="2157" r="2418" b="9423"/>
          <a:stretch>
            <a:fillRect/>
          </a:stretch>
        </p:blipFill>
        <p:spPr bwMode="auto">
          <a:xfrm>
            <a:off x="4500562" y="3323166"/>
            <a:ext cx="4525859" cy="2749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İletişim</a:t>
            </a:r>
            <a:endParaRPr lang="tr-TR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071678"/>
            <a:ext cx="7772400" cy="4114800"/>
          </a:xfrm>
        </p:spPr>
        <p:txBody>
          <a:bodyPr/>
          <a:lstStyle/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Sabancı ve diğer önde gelen</a:t>
            </a: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okulların;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Akademik başarısı yüksek,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Takım çalışmasına yatkın,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İletişim odaklı,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1800" dirty="0" smtClean="0">
                <a:latin typeface="Cambria" pitchFamily="18" charset="0"/>
              </a:rPr>
              <a:t>	..öğrenci profiline ulaşıyoruz.</a:t>
            </a: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 smtClean="0">
              <a:latin typeface="Cambria" pitchFamily="18" charset="0"/>
            </a:endParaRPr>
          </a:p>
          <a:p>
            <a:pPr>
              <a:buNone/>
            </a:pPr>
            <a:endParaRPr lang="tr-TR" sz="1800" dirty="0">
              <a:latin typeface="Cambria" pitchFamily="18" charset="0"/>
            </a:endParaRPr>
          </a:p>
        </p:txBody>
      </p:sp>
      <p:pic>
        <p:nvPicPr>
          <p:cNvPr id="3073" name="Picture 1" descr="C:\Users\SUUSER\Desktop\Su-Sail\12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427192">
            <a:off x="3775889" y="1229152"/>
            <a:ext cx="5085932" cy="3814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 l="28038" t="15820" r="30234" b="25586"/>
          <a:stretch>
            <a:fillRect/>
          </a:stretch>
        </p:blipFill>
        <p:spPr bwMode="auto">
          <a:xfrm>
            <a:off x="214282" y="2071678"/>
            <a:ext cx="5000660" cy="3947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7550" t="12616" r="30478" b="42335"/>
          <a:stretch>
            <a:fillRect/>
          </a:stretch>
        </p:blipFill>
        <p:spPr bwMode="auto">
          <a:xfrm>
            <a:off x="4290298" y="357166"/>
            <a:ext cx="4853702" cy="292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 l="12628" t="13672" r="68155" b="75586"/>
          <a:stretch>
            <a:fillRect/>
          </a:stretch>
        </p:blipFill>
        <p:spPr bwMode="auto">
          <a:xfrm>
            <a:off x="357158" y="357166"/>
            <a:ext cx="363684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 l="28038" t="14844" r="30234" b="7031"/>
          <a:stretch>
            <a:fillRect/>
          </a:stretch>
        </p:blipFill>
        <p:spPr bwMode="auto">
          <a:xfrm>
            <a:off x="5357818" y="3286124"/>
            <a:ext cx="3071834" cy="323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5320" t="11696" r="54364" b="75232"/>
          <a:stretch>
            <a:fillRect/>
          </a:stretch>
        </p:blipFill>
        <p:spPr bwMode="auto">
          <a:xfrm>
            <a:off x="285720" y="285728"/>
            <a:ext cx="47149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15373" t="20508" r="39605" b="12109"/>
          <a:stretch>
            <a:fillRect/>
          </a:stretch>
        </p:blipFill>
        <p:spPr bwMode="auto">
          <a:xfrm>
            <a:off x="285720" y="1571612"/>
            <a:ext cx="4500594" cy="3787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 l="14861" t="19726" r="39019" b="53906"/>
          <a:stretch>
            <a:fillRect/>
          </a:stretch>
        </p:blipFill>
        <p:spPr bwMode="auto">
          <a:xfrm>
            <a:off x="2500298" y="4572008"/>
            <a:ext cx="600076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 l="17057" t="10937" r="30783" b="11914"/>
          <a:stretch>
            <a:fillRect/>
          </a:stretch>
        </p:blipFill>
        <p:spPr bwMode="auto">
          <a:xfrm>
            <a:off x="5000628" y="1285860"/>
            <a:ext cx="4000528" cy="3326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b="833"/>
          <a:stretch>
            <a:fillRect/>
          </a:stretch>
        </p:blipFill>
        <p:spPr bwMode="auto">
          <a:xfrm>
            <a:off x="2500298" y="1500174"/>
            <a:ext cx="5775287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b="3152"/>
          <a:stretch>
            <a:fillRect/>
          </a:stretch>
        </p:blipFill>
        <p:spPr bwMode="auto">
          <a:xfrm>
            <a:off x="357159" y="214290"/>
            <a:ext cx="4714907" cy="1774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0009295_614897778602210_7247388408284449629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714" y="1357298"/>
            <a:ext cx="6472572" cy="434817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559" t="9213" r="39588" b="22499"/>
          <a:stretch>
            <a:fillRect/>
          </a:stretch>
        </p:blipFill>
        <p:spPr bwMode="auto">
          <a:xfrm>
            <a:off x="2071669" y="1428736"/>
            <a:ext cx="5840965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4025" t="10907" r="69216" b="79959"/>
          <a:stretch>
            <a:fillRect/>
          </a:stretch>
        </p:blipFill>
        <p:spPr bwMode="auto">
          <a:xfrm>
            <a:off x="0" y="0"/>
            <a:ext cx="4662303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Sponsorluk</a:t>
            </a:r>
            <a:br>
              <a:rPr lang="tr-TR" dirty="0" smtClean="0">
                <a:latin typeface="Cambria" pitchFamily="18" charset="0"/>
              </a:rPr>
            </a:br>
            <a: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  <a:t>Sunduklarımız</a:t>
            </a:r>
            <a:endParaRPr lang="tr-TR" sz="3200" dirty="0">
              <a:solidFill>
                <a:schemeClr val="accent4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600" dirty="0" smtClean="0">
                <a:latin typeface="Cambria" pitchFamily="18" charset="0"/>
              </a:rPr>
              <a:t>İstanbul ve Türkiye genelinde katıldığımız tüm yarışlarda, yarış takımının:</a:t>
            </a:r>
          </a:p>
          <a:p>
            <a:endParaRPr lang="tr-TR" sz="2600" dirty="0" smtClean="0">
              <a:latin typeface="Cambria" pitchFamily="18" charset="0"/>
            </a:endParaRPr>
          </a:p>
          <a:p>
            <a:pPr lvl="1"/>
            <a:r>
              <a:rPr lang="tr-TR" sz="2400" b="1" dirty="0" smtClean="0">
                <a:latin typeface="Cambria" pitchFamily="18" charset="0"/>
              </a:rPr>
              <a:t>HalkGyo Su-Sail </a:t>
            </a:r>
            <a:r>
              <a:rPr lang="tr-TR" sz="2400" dirty="0" smtClean="0">
                <a:latin typeface="Cambria" pitchFamily="18" charset="0"/>
              </a:rPr>
              <a:t>olarak temsil edilmesi</a:t>
            </a:r>
          </a:p>
          <a:p>
            <a:pPr lvl="1"/>
            <a:endParaRPr lang="tr-TR" sz="2400" dirty="0" smtClean="0">
              <a:latin typeface="Cambria" pitchFamily="18" charset="0"/>
            </a:endParaRPr>
          </a:p>
          <a:p>
            <a:pPr lvl="1"/>
            <a:r>
              <a:rPr lang="tr-TR" sz="2400" dirty="0" smtClean="0">
                <a:latin typeface="Cambria" pitchFamily="18" charset="0"/>
              </a:rPr>
              <a:t>Görsellik:</a:t>
            </a:r>
          </a:p>
          <a:p>
            <a:pPr lvl="2"/>
            <a:r>
              <a:rPr lang="tr-TR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Denizde ve Marinada Gorbon 7 Borda, Ana Yelken, Balon ; Platu 25 Ana Yelken, Cenova, Balon üzerinde şirkete özel branding</a:t>
            </a:r>
          </a:p>
          <a:p>
            <a:pPr lvl="2"/>
            <a:r>
              <a:rPr lang="tr-TR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Takım kıyafetleri üzerinde logo baskı</a:t>
            </a:r>
          </a:p>
          <a:p>
            <a:pPr lvl="2"/>
            <a:endParaRPr lang="tr-TR" sz="1800" dirty="0" smtClean="0">
              <a:latin typeface="Cambria" pitchFamily="18" charset="0"/>
            </a:endParaRP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 lvl="3"/>
            <a:endParaRPr lang="tr-TR" sz="1400" dirty="0" smtClean="0">
              <a:latin typeface="Cambria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Cambria" pitchFamily="18" charset="0"/>
              </a:rPr>
              <a:t>Halk Gyo Su-Sail Yarış Takvimi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0133" y="1714488"/>
            <a:ext cx="6643734" cy="4003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Sponsorluk</a:t>
            </a:r>
            <a:br>
              <a:rPr lang="tr-TR" dirty="0" smtClean="0">
                <a:latin typeface="Cambria" pitchFamily="18" charset="0"/>
              </a:rPr>
            </a:br>
            <a: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  <a:t>Sunduklarımız</a:t>
            </a:r>
            <a:b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</a:br>
            <a:endParaRPr lang="tr-TR" sz="3200" dirty="0">
              <a:solidFill>
                <a:schemeClr val="accent4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600" dirty="0" smtClean="0">
              <a:latin typeface="Cambria" pitchFamily="18" charset="0"/>
            </a:endParaRP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 lvl="3"/>
            <a:endParaRPr lang="tr-TR" sz="1400" dirty="0" smtClean="0">
              <a:latin typeface="Cambria" pitchFamily="18" charset="0"/>
            </a:endParaRPr>
          </a:p>
          <a:p>
            <a:endParaRPr lang="tr-TR" dirty="0"/>
          </a:p>
        </p:txBody>
      </p:sp>
      <p:pic>
        <p:nvPicPr>
          <p:cNvPr id="18437" name="Picture 5" descr="C:\Users\SUUSER\Desktop\Su-Sail\Balon giydir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95" y="2214554"/>
            <a:ext cx="5759410" cy="3843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Sponsorluk</a:t>
            </a:r>
            <a:br>
              <a:rPr lang="tr-TR" dirty="0" smtClean="0">
                <a:latin typeface="Cambria" pitchFamily="18" charset="0"/>
              </a:rPr>
            </a:br>
            <a: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  <a:t>Sunduklarımız</a:t>
            </a:r>
            <a:endParaRPr lang="tr-TR" sz="3200" dirty="0">
              <a:solidFill>
                <a:schemeClr val="accent4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600" dirty="0" smtClean="0">
              <a:latin typeface="Cambria" pitchFamily="18" charset="0"/>
            </a:endParaRP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 lvl="3"/>
            <a:endParaRPr lang="tr-TR" sz="1400" dirty="0" smtClean="0">
              <a:latin typeface="Cambria" pitchFamily="18" charset="0"/>
            </a:endParaRPr>
          </a:p>
          <a:p>
            <a:endParaRPr lang="tr-TR" dirty="0"/>
          </a:p>
        </p:txBody>
      </p:sp>
      <p:pic>
        <p:nvPicPr>
          <p:cNvPr id="19458" name="Picture 2" descr="C:\Users\SUUSER\Desktop\Su-Sail\Sponsor giydir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0018" y="1785926"/>
            <a:ext cx="6203964" cy="4377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Sponsorluk</a:t>
            </a:r>
            <a:br>
              <a:rPr lang="tr-TR" dirty="0" smtClean="0">
                <a:latin typeface="Cambria" pitchFamily="18" charset="0"/>
              </a:rPr>
            </a:br>
            <a: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  <a:t>Sunduklarımız</a:t>
            </a:r>
            <a:endParaRPr lang="tr-TR" sz="3200" dirty="0">
              <a:solidFill>
                <a:schemeClr val="accent4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1785926"/>
            <a:ext cx="7772400" cy="4114800"/>
          </a:xfrm>
        </p:spPr>
        <p:txBody>
          <a:bodyPr/>
          <a:lstStyle/>
          <a:p>
            <a:r>
              <a:rPr lang="tr-TR" sz="2600" dirty="0" smtClean="0">
                <a:latin typeface="Cambria" pitchFamily="18" charset="0"/>
              </a:rPr>
              <a:t>Kampüs: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Pazarlama, İK faaliyetleri için Üniversite Merkezinde </a:t>
            </a:r>
            <a:r>
              <a:rPr lang="tr-TR" sz="2200" b="1" dirty="0" smtClean="0">
                <a:latin typeface="Cambria" pitchFamily="18" charset="0"/>
              </a:rPr>
              <a:t>ücretsiz stand kurma hakkı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Seminer, panel gibi etkinlikler için amfi ve salon kullanım hakkı</a:t>
            </a:r>
          </a:p>
          <a:p>
            <a:r>
              <a:rPr lang="tr-TR" sz="2600" dirty="0" smtClean="0">
                <a:latin typeface="Cambria" pitchFamily="18" charset="0"/>
              </a:rPr>
              <a:t>Organizasyonlar: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Kulübün düzenlediği tüm organizasyonlarda şirketin; afiş, duyuru gibi kanallarda ve organizasyon alanında temsil hakkı</a:t>
            </a: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 lvl="3"/>
            <a:endParaRPr lang="tr-TR" sz="1400" dirty="0" smtClean="0">
              <a:latin typeface="Cambria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Sponsorluk</a:t>
            </a:r>
            <a:br>
              <a:rPr lang="tr-TR" dirty="0" smtClean="0">
                <a:latin typeface="Cambria" pitchFamily="18" charset="0"/>
              </a:rPr>
            </a:br>
            <a: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  <a:t>Sunduklarımız</a:t>
            </a:r>
            <a:endParaRPr lang="tr-TR" sz="3200" dirty="0">
              <a:solidFill>
                <a:schemeClr val="accent4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5926"/>
            <a:ext cx="7772400" cy="4305320"/>
          </a:xfrm>
        </p:spPr>
        <p:txBody>
          <a:bodyPr/>
          <a:lstStyle/>
          <a:p>
            <a:r>
              <a:rPr lang="tr-TR" sz="2600" dirty="0" smtClean="0">
                <a:latin typeface="Cambria" pitchFamily="18" charset="0"/>
              </a:rPr>
              <a:t>Web ve Sosyal Medya: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Zengin eğitim içeriği dolayısıyla yelken çevreleri tarafından çokça kullanılan </a:t>
            </a:r>
            <a:r>
              <a:rPr lang="tr-TR" sz="2200" b="1" u="sng" dirty="0" smtClean="0">
                <a:solidFill>
                  <a:schemeClr val="accent2">
                    <a:lumMod val="75000"/>
                  </a:schemeClr>
                </a:solidFill>
                <a:latin typeface="Cambria" pitchFamily="18" charset="0"/>
              </a:rPr>
              <a:t>www.su-sail.org </a:t>
            </a:r>
            <a:r>
              <a:rPr lang="tr-TR" sz="2200" dirty="0" smtClean="0">
                <a:latin typeface="Cambria" pitchFamily="18" charset="0"/>
              </a:rPr>
              <a:t>websitemizde,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Facebook, Twitter, Instagram, Vimeo gibi sosyal ağlarda,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Sabancı Üniversitesi kurumsal sayfalarında reklam ve içerik paylaşımı.</a:t>
            </a:r>
          </a:p>
          <a:p>
            <a:r>
              <a:rPr lang="tr-TR" sz="2600" dirty="0" smtClean="0">
                <a:latin typeface="Cambria" pitchFamily="18" charset="0"/>
              </a:rPr>
              <a:t>Basın &amp; Yayın: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Sabancı Üniversitesi Yelken Kulübü basın çalışmalarında, basın bültenlerinde, okul dergileri ve benzeri ağlarda,</a:t>
            </a:r>
          </a:p>
          <a:p>
            <a:pPr lvl="1"/>
            <a:r>
              <a:rPr lang="tr-TR" sz="2200" dirty="0" smtClean="0">
                <a:latin typeface="Cambria" pitchFamily="18" charset="0"/>
              </a:rPr>
              <a:t>Yelken ve denizcilik dergilerinde şirket isim ve logolarının kullanılması.</a:t>
            </a: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 lvl="3"/>
            <a:endParaRPr lang="tr-TR" sz="1400" dirty="0" smtClean="0">
              <a:latin typeface="Cambria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>Sponsorluk</a:t>
            </a:r>
            <a:br>
              <a:rPr lang="tr-TR" dirty="0" smtClean="0">
                <a:latin typeface="Cambria" pitchFamily="18" charset="0"/>
              </a:rPr>
            </a:br>
            <a: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  <a:t>Finansal</a:t>
            </a:r>
            <a:endParaRPr lang="tr-TR" sz="3200" dirty="0">
              <a:solidFill>
                <a:schemeClr val="accent4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305320"/>
          </a:xfrm>
        </p:spPr>
        <p:txBody>
          <a:bodyPr/>
          <a:lstStyle/>
          <a:p>
            <a:pPr>
              <a:buNone/>
            </a:pPr>
            <a:endParaRPr lang="tr-TR" sz="2600" dirty="0" smtClean="0">
              <a:latin typeface="Cambria" pitchFamily="18" charset="0"/>
            </a:endParaRPr>
          </a:p>
          <a:p>
            <a:pPr lvl="1"/>
            <a:endParaRPr lang="tr-TR" sz="2200" dirty="0" smtClean="0">
              <a:latin typeface="Cambria" pitchFamily="18" charset="0"/>
            </a:endParaRPr>
          </a:p>
          <a:p>
            <a:pPr lvl="3"/>
            <a:endParaRPr lang="tr-TR" sz="1400" dirty="0" smtClean="0">
              <a:latin typeface="Cambria" pitchFamily="18" charset="0"/>
            </a:endParaRPr>
          </a:p>
          <a:p>
            <a:endParaRPr lang="tr-TR" dirty="0"/>
          </a:p>
        </p:txBody>
      </p:sp>
      <p:pic>
        <p:nvPicPr>
          <p:cNvPr id="20487" name="Picture 7" descr="C:\Users\SUUSER\Desktop\Su-Sail\IMG_0427.JPG"/>
          <p:cNvPicPr>
            <a:picLocks noChangeAspect="1" noChangeArrowheads="1"/>
          </p:cNvPicPr>
          <p:nvPr/>
        </p:nvPicPr>
        <p:blipFill>
          <a:blip r:embed="rId2" cstate="print"/>
          <a:srcRect l="6359" t="6030" r="3207" b="9546"/>
          <a:stretch>
            <a:fillRect/>
          </a:stretch>
        </p:blipFill>
        <p:spPr bwMode="auto">
          <a:xfrm>
            <a:off x="0" y="4643446"/>
            <a:ext cx="9144000" cy="2000264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93141" y="1785926"/>
            <a:ext cx="4357718" cy="278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>
                <a:latin typeface="Cambria" pitchFamily="18" charset="0"/>
              </a:rPr>
              <a:t/>
            </a:r>
            <a:br>
              <a:rPr lang="tr-TR" dirty="0" smtClean="0">
                <a:latin typeface="Cambria" pitchFamily="18" charset="0"/>
              </a:rPr>
            </a:br>
            <a:r>
              <a:rPr lang="tr-TR" sz="3200" dirty="0" smtClean="0">
                <a:solidFill>
                  <a:schemeClr val="accent4">
                    <a:lumMod val="50000"/>
                    <a:lumOff val="50000"/>
                  </a:schemeClr>
                </a:solidFill>
                <a:latin typeface="Cambria" pitchFamily="18" charset="0"/>
              </a:rPr>
              <a:t>Ortak Hedefler İçin Partnerlik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sz="2400" dirty="0" smtClean="0">
                <a:latin typeface="Cambria" pitchFamily="18" charset="0"/>
              </a:rPr>
              <a:t>	</a:t>
            </a:r>
            <a:r>
              <a:rPr lang="tr-TR" sz="2000" dirty="0" smtClean="0">
                <a:latin typeface="Cambria" pitchFamily="18" charset="0"/>
              </a:rPr>
              <a:t>Yelkenin; </a:t>
            </a:r>
            <a:r>
              <a:rPr lang="tr-TR" sz="2000" b="1" dirty="0" smtClean="0">
                <a:latin typeface="Cambria" pitchFamily="18" charset="0"/>
              </a:rPr>
              <a:t>rekabet,  inovasyon </a:t>
            </a:r>
          </a:p>
          <a:p>
            <a:pPr>
              <a:buNone/>
            </a:pPr>
            <a:r>
              <a:rPr lang="tr-TR" sz="2000" dirty="0" smtClean="0">
                <a:latin typeface="Cambria" pitchFamily="18" charset="0"/>
              </a:rPr>
              <a:t>ve </a:t>
            </a:r>
            <a:r>
              <a:rPr lang="tr-TR" sz="2000" b="1" dirty="0" smtClean="0">
                <a:latin typeface="Cambria" pitchFamily="18" charset="0"/>
              </a:rPr>
              <a:t>çevre bilinci </a:t>
            </a:r>
            <a:r>
              <a:rPr lang="tr-TR" sz="2000" dirty="0" smtClean="0">
                <a:latin typeface="Cambria" pitchFamily="18" charset="0"/>
              </a:rPr>
              <a:t>gibi değerleri </a:t>
            </a:r>
          </a:p>
          <a:p>
            <a:pPr>
              <a:buNone/>
            </a:pPr>
            <a:r>
              <a:rPr lang="tr-TR" sz="2000" dirty="0" smtClean="0">
                <a:latin typeface="Cambria" pitchFamily="18" charset="0"/>
              </a:rPr>
              <a:t>yücelten, muhteşem bir iletişim </a:t>
            </a:r>
          </a:p>
          <a:p>
            <a:pPr>
              <a:buNone/>
            </a:pPr>
            <a:r>
              <a:rPr lang="tr-TR" sz="2000" dirty="0" smtClean="0">
                <a:latin typeface="Cambria" pitchFamily="18" charset="0"/>
              </a:rPr>
              <a:t>aracı olduğuna inanıyoruz.</a:t>
            </a:r>
          </a:p>
          <a:p>
            <a:pPr>
              <a:buNone/>
            </a:pPr>
            <a:endParaRPr lang="tr-TR" sz="2000" dirty="0" smtClean="0">
              <a:latin typeface="Cambria" pitchFamily="18" charset="0"/>
            </a:endParaRPr>
          </a:p>
          <a:p>
            <a:pPr>
              <a:buNone/>
            </a:pPr>
            <a:r>
              <a:rPr lang="tr-TR" sz="2000" dirty="0" smtClean="0">
                <a:latin typeface="Cambria" pitchFamily="18" charset="0"/>
              </a:rPr>
              <a:t>	Su-Sail’ı destekleyerek genç, </a:t>
            </a:r>
          </a:p>
          <a:p>
            <a:pPr>
              <a:buNone/>
            </a:pPr>
            <a:r>
              <a:rPr lang="tr-TR" sz="2000" dirty="0" smtClean="0">
                <a:latin typeface="Cambria" pitchFamily="18" charset="0"/>
              </a:rPr>
              <a:t>sportif bir takımın proje ve </a:t>
            </a:r>
          </a:p>
          <a:p>
            <a:pPr>
              <a:buNone/>
            </a:pPr>
            <a:r>
              <a:rPr lang="tr-TR" sz="2000" dirty="0" smtClean="0">
                <a:latin typeface="Cambria" pitchFamily="18" charset="0"/>
              </a:rPr>
              <a:t>hayallerine ortak olacaksınız!</a:t>
            </a:r>
            <a:endParaRPr lang="tr-TR" sz="2000" dirty="0">
              <a:latin typeface="Cambria" pitchFamily="18" charset="0"/>
            </a:endParaRPr>
          </a:p>
        </p:txBody>
      </p:sp>
      <p:pic>
        <p:nvPicPr>
          <p:cNvPr id="4" name="officeArt object"/>
          <p:cNvPicPr/>
          <p:nvPr/>
        </p:nvPicPr>
        <p:blipFill rotWithShape="1">
          <a:blip r:embed="rId2">
            <a:extLst/>
          </a:blip>
          <a:srcRect/>
          <a:stretch>
            <a:fillRect/>
          </a:stretch>
        </p:blipFill>
        <p:spPr>
          <a:xfrm rot="300000">
            <a:off x="4753185" y="1957649"/>
            <a:ext cx="4058285" cy="2695575"/>
          </a:xfrm>
          <a:prstGeom prst="rect">
            <a:avLst/>
          </a:prstGeom>
          <a:noFill/>
          <a:ln>
            <a:noFill/>
          </a:ln>
          <a:effectLst>
            <a:reflection stA="50000" endPos="40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57298"/>
            <a:ext cx="7772400" cy="4114800"/>
          </a:xfrm>
        </p:spPr>
        <p:txBody>
          <a:bodyPr/>
          <a:lstStyle/>
          <a:p>
            <a:pPr algn="ctr">
              <a:buNone/>
            </a:pPr>
            <a:r>
              <a:rPr lang="tr-TR" dirty="0" smtClean="0">
                <a:latin typeface="Cambria" pitchFamily="18" charset="0"/>
              </a:rPr>
              <a:t>Sizi aramızda görmekten mutluluk duyarız!</a:t>
            </a:r>
            <a:endParaRPr lang="tr-TR" dirty="0">
              <a:latin typeface="Cambria" pitchFamily="18" charset="0"/>
            </a:endParaRPr>
          </a:p>
        </p:txBody>
      </p:sp>
      <p:pic>
        <p:nvPicPr>
          <p:cNvPr id="27650" name="Picture 2" descr="C:\Users\SUUSER\Desktop\Su-Sail\logo_buyu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928802"/>
            <a:ext cx="5930900" cy="3992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arsayılan Tasarım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5893</TotalTime>
  <Words>286</Words>
  <Application>Microsoft PowerPoint</Application>
  <PresentationFormat>On-screen Show (4:3)</PresentationFormat>
  <Paragraphs>121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Varsayılan Tasarım</vt:lpstr>
      <vt:lpstr> Sabancı Üniversitesi Yelken ve Denizcilik Kulübü</vt:lpstr>
      <vt:lpstr>İçerik</vt:lpstr>
      <vt:lpstr>Kulübümüz</vt:lpstr>
      <vt:lpstr>Kulübümüz</vt:lpstr>
      <vt:lpstr>Kulübümüz Etkinlikler</vt:lpstr>
      <vt:lpstr>İletişim</vt:lpstr>
      <vt:lpstr>İletişim</vt:lpstr>
      <vt:lpstr>Slide 8</vt:lpstr>
      <vt:lpstr>Slide 9</vt:lpstr>
      <vt:lpstr>Slide 10</vt:lpstr>
      <vt:lpstr>Slide 11</vt:lpstr>
      <vt:lpstr>Slide 12</vt:lpstr>
      <vt:lpstr>Sponsorluk Sunduklarımız</vt:lpstr>
      <vt:lpstr>Halk Gyo Su-Sail Yarış Takvimi</vt:lpstr>
      <vt:lpstr>Sponsorluk Sunduklarımız </vt:lpstr>
      <vt:lpstr>Sponsorluk Sunduklarımız</vt:lpstr>
      <vt:lpstr>Sponsorluk Sunduklarımız</vt:lpstr>
      <vt:lpstr>Sponsorluk Sunduklarımız</vt:lpstr>
      <vt:lpstr>Sponsorluk Finansal</vt:lpstr>
      <vt:lpstr> Ortak Hedefler İçin Partnerlik</vt:lpstr>
      <vt:lpstr>Slide 21</vt:lpstr>
    </vt:vector>
  </TitlesOfParts>
  <Company>Sabancı Üniversitesi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Su-Sail 1* Yelkenci Eğitimi</dc:title>
  <dc:creator>H. Yiğit Güler</dc:creator>
  <cp:lastModifiedBy>oyatekbulut</cp:lastModifiedBy>
  <cp:revision>259</cp:revision>
  <dcterms:created xsi:type="dcterms:W3CDTF">2007-10-15T15:40:06Z</dcterms:created>
  <dcterms:modified xsi:type="dcterms:W3CDTF">2014-09-14T21:53:24Z</dcterms:modified>
</cp:coreProperties>
</file>